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4" r:id="rId2"/>
  </p:sldMasterIdLst>
  <p:notesMasterIdLst>
    <p:notesMasterId r:id="rId2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70" r:id="rId10"/>
    <p:sldId id="263" r:id="rId11"/>
    <p:sldId id="271" r:id="rId12"/>
    <p:sldId id="272" r:id="rId13"/>
    <p:sldId id="264" r:id="rId14"/>
    <p:sldId id="273" r:id="rId15"/>
    <p:sldId id="274" r:id="rId16"/>
    <p:sldId id="275" r:id="rId17"/>
    <p:sldId id="276" r:id="rId18"/>
    <p:sldId id="277" r:id="rId19"/>
    <p:sldId id="280" r:id="rId20"/>
    <p:sldId id="279" r:id="rId21"/>
    <p:sldId id="281" r:id="rId22"/>
    <p:sldId id="278" r:id="rId23"/>
    <p:sldId id="269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3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AE813-4CC9-491A-BAE4-8DEC4E3D67C4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951A2C-622A-4075-BC72-7CE8B4C6EF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2974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7CCE34D-CFF1-4FFE-815B-D050E7ED2DFD}" type="slidenum">
              <a:rPr lang="pt-BR" smtClean="0"/>
              <a:t>2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8FFAAD-FD10-4E86-8CE2-947D33BD5FB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C9C0863-7EBF-4A41-9068-6912EB84D0A6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94371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11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36B63A-E3E3-4199-878A-519D7D67C6F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67F745A1-738E-46EE-BF5D-12C6CA92B110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8423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12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19446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13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36B63A-E3E3-4199-878A-519D7D67C6F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67F745A1-738E-46EE-BF5D-12C6CA92B110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0812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14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63960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15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36B63A-E3E3-4199-878A-519D7D67C6F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67F745A1-738E-46EE-BF5D-12C6CA92B110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94274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16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78231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17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28398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18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25121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20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7504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3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4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36B63A-E3E3-4199-878A-519D7D67C6F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67F745A1-738E-46EE-BF5D-12C6CA92B110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9978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5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342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6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36B63A-E3E3-4199-878A-519D7D67C6F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67F745A1-738E-46EE-BF5D-12C6CA92B110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7394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7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5927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8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74427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9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36B63A-E3E3-4199-878A-519D7D67C6F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67F745A1-738E-46EE-BF5D-12C6CA92B110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44510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10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15/05/2022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5284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362E97-A787-BC1E-CC61-C715CBCBA1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1C24FE-9C49-76CD-BD9A-577B73D54F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5FDB55-4A4C-DEB8-79C6-1B832A1CE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6C52B92-7640-10D8-E4DC-60DE6C1E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1DC7AA-C8BE-F2AA-9AE4-32AF1C1D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02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014B6-0623-727A-025A-5260980AC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2E6F191-E36C-B938-651B-8FC2BBD8CD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51AE1A-791A-251B-2544-B5C26BC2E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D55E717-531B-C925-F71B-2362EBC1B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756F1E1-67D1-29CC-A478-BF42B0376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929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86E503E-E0CE-7119-9301-AEBCC2E264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C44E024-3E0C-3193-EE6E-40070BFBDF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38AF78-3C8F-EF47-C383-F1A02E5DE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B7D4FB1-E557-1540-A372-6C9D9FAF7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49DB407-36F9-DB17-63E6-414B53F8B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171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údo da coluna 2 (slide de comparaçã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pt-BR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pt-BR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uebra de seç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pt-BR">
                <a:solidFill>
                  <a:schemeClr val="tx1">
                    <a:alpha val="60000"/>
                  </a:schemeClr>
                </a:solidFill>
              </a:rPr>
              <a:t>Clique para editar o estilo do subtítulo Mestre</a:t>
            </a:r>
            <a:endParaRPr lang="pt-BR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ebra de seç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pt-BR">
                <a:solidFill>
                  <a:schemeClr val="tx1">
                    <a:alpha val="60000"/>
                  </a:schemeClr>
                </a:solidFill>
              </a:rPr>
              <a:t>Clique para editar o estilo do subtítulo Mestre</a:t>
            </a:r>
            <a:endParaRPr lang="pt-BR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pt-BR" sz="1600"/>
              <a:t>Clique para adicionar o texto</a:t>
            </a:r>
          </a:p>
        </p:txBody>
      </p:sp>
      <p:sp>
        <p:nvSpPr>
          <p:cNvPr id="17" name="Espaço Reservado para Imagem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22" name="Espaço Reservado para Imagem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25" name="Espaço Reservado para Imagem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F24CF7-5CF4-FBA6-64F0-DB055CF39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B4F72A-0B17-2C23-6DC5-79C6DFEB1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9E697F6-90C6-F5F1-436D-D78736763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05B65EF-9268-5C04-ACBB-2A0600C7C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F402131-5F3C-2DE1-3131-906291B50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279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80FD2E-99B6-6E86-BCDB-EC7303CA4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DD02502-A988-99B0-D2A5-AB54A985C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D1EC1F-4481-9448-E444-98007DF5E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970834-8F02-914F-891F-BF32B0A61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55CAC3-A589-7363-85BF-60708B9FB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7092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569139-3ACD-600E-98E9-13BCF6E52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FF55CC-167D-CE37-1E4B-0708F0B1E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BAA7052-CD54-9115-F8AF-3488356D8E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BF39CBA-DF77-0447-A475-073EDFA3E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6E4EC93-9438-8993-7738-6505327C5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2DE29D-321F-F84E-CDFC-C19FE7F5E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709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BBA56B-EB81-7245-D242-BB9B2B4CC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990060D-D23F-119A-20A1-3A17BF9C5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09D5E1F-2334-FADE-F859-FA97D0D93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2EBED69-9D45-34E4-E065-3B5B5C7D39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91F3E2A-8089-728D-EE51-55EB08928E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8894AFC-44C0-D5C5-EBF3-A3549AFE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DCC179A-7476-8AF7-53C8-6BA4A47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E9EBEF2-2E48-60CE-CEA6-F2D300B8F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934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875F0F-7478-E610-4BBF-8403FEA6A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47AC4A9-E2EC-F5C5-41E3-F2144E010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9C25F47-7A4F-8E00-1419-0E757285D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070F478-2C7D-BA24-F702-F885C23F1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3203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E34BAC2-8314-8154-8FF9-D93A2F0D1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F494477-EA50-6A09-E206-595D4674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FE1F8A5-8D46-3A16-6CF4-9F43E7BF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6291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FB729C-409E-41EA-D127-840F59868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FAB2A8-0FDB-B257-FE6A-9C3050E0A2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694C9F3-D22D-4E55-5533-857DCE9BF6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09397D7-8CE8-AC54-5503-347FE28F8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D201E7-6B9E-6A9B-41CC-241410B09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A55CB4-8C51-9805-CDC2-F34BB27AA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6849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56CAF0-4501-8758-FEE7-13833A643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2BFE7A0-3598-8DA0-D6EF-051825867A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57752B8-B8C8-6126-43C1-B3D35208A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90053F3-FB81-2FDF-24AE-4B962C1B0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C4468E8-7690-CAF8-3CE2-91B9D1DC0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35EA9A3-6F8C-68E7-811E-C67C0C47F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8827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4A4A4E9-CACB-7E85-6E02-BFD8CAE5A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F32E4C-4A9A-F421-CB7B-060F219230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AB9908-4DCD-7B2A-7F66-3F0E4F7FC5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172D1-22F6-4B73-96D3-D157C55FCB91}" type="datetimeFigureOut">
              <a:rPr lang="pt-BR" smtClean="0"/>
              <a:t>15/05/2022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887ABA-D74A-64CE-D093-7135574DC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6EB09B3-2E2E-12E1-07B9-E00F692CBF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E9CA2-78BB-45CE-BEE2-60DD76A021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1915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pt-BR"/>
              <a:t>Terça-feira, 2 de fevereiro, 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pt-BR"/>
              <a:t>Amostra de Texto de Rodapé</a:t>
            </a:r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pt-BR" smtClean="0"/>
              <a:pPr rtl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734" r:id="rId2"/>
    <p:sldLayoutId id="2147483687" r:id="rId3"/>
    <p:sldLayoutId id="2147483700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Ovo com desenho&#10;&#10;Descrição gerada automaticamente com confiança baixa">
            <a:extLst>
              <a:ext uri="{FF2B5EF4-FFF2-40B4-BE49-F238E27FC236}">
                <a16:creationId xmlns:a16="http://schemas.microsoft.com/office/drawing/2014/main" id="{BDB3678E-387A-FC51-EB6E-9EF5CBAAA5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22373" r="7405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E696CAB3-5F22-C8D2-9D59-EFF601624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373224"/>
            <a:ext cx="10261600" cy="4758613"/>
          </a:xfrm>
        </p:spPr>
        <p:txBody>
          <a:bodyPr>
            <a:normAutofit/>
          </a:bodyPr>
          <a:lstStyle/>
          <a:p>
            <a:pPr algn="l"/>
            <a:r>
              <a:rPr lang="pt-BR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Elephant" panose="02020904090505020303" pitchFamily="18" charset="0"/>
              </a:rPr>
              <a:t>SUSTENTABILIDADE</a:t>
            </a:r>
          </a:p>
        </p:txBody>
      </p:sp>
    </p:spTree>
    <p:extLst>
      <p:ext uri="{BB962C8B-B14F-4D97-AF65-F5344CB8AC3E}">
        <p14:creationId xmlns:p14="http://schemas.microsoft.com/office/powerpoint/2010/main" val="4179089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623F4DD-6F7D-D9CD-523F-3FAC63967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6858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marL="0" rtl="0"/>
            <a:r>
              <a:rPr lang="pt-BR" dirty="0">
                <a:latin typeface="Elephant" panose="02020904090505020303" pitchFamily="18" charset="0"/>
              </a:rPr>
              <a:t>NATURA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6909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E320A14-898A-8C55-04BC-D5E2E673A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52399"/>
            <a:ext cx="12192000" cy="7010399"/>
          </a:xfrm>
          <a:prstGeom prst="rect">
            <a:avLst/>
          </a:prstGeom>
        </p:spPr>
      </p:pic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1"/>
            <a:ext cx="11215397" cy="6858000"/>
          </a:xfrm>
        </p:spPr>
        <p:txBody>
          <a:bodyPr wrap="square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Em 30º lugar no ranking mundial de empresas mais sustentáveis, a Natura, empresa brasileira de cosméticos, já realiza ações de uso sustentável de recursos naturais da Amazônia, portanto, 80% dos seus produtos são de origem vegetal.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2400" dirty="0">
              <a:effectLst/>
              <a:latin typeface="Elephant" panose="020209040905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Além disso, a empresa desenvolve e substitui substâncias usadas em seus produtos, como o polietileno convencional por polietileno verde, que é composto por cana-de-açúcar, contribuindo para a diminuição dos impactos ambientais.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2400" dirty="0">
              <a:effectLst/>
              <a:latin typeface="Elephant" panose="020209040905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Em 2017, a linha “</a:t>
            </a:r>
            <a:r>
              <a:rPr lang="pt-BR" sz="2400" dirty="0" err="1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Ekos</a:t>
            </a:r>
            <a:r>
              <a:rPr lang="pt-BR" sz="24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” foi distribuída em embalagens reaproveitadas de 6 milhões de garrafas PET e cerca de 48 mil toneladas de papel, produzindo, assim, um menor volume de plástico.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2400" dirty="0">
              <a:effectLst/>
              <a:latin typeface="Elephant" panose="020209040905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o Número do Slide 5" hidden="1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9011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D90123A8-67BB-D0C7-C3BF-D6D2FDECF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312118" cy="6857999"/>
          </a:xfrm>
          <a:prstGeom prst="rect">
            <a:avLst/>
          </a:prstGeom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6858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pt-BR" kern="1200" dirty="0">
                <a:latin typeface="Elephant" panose="02020904090505020303" pitchFamily="18" charset="0"/>
              </a:rPr>
              <a:t>RENNER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0546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A2F7C81-B203-A949-1BEF-56433C149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950"/>
            <a:ext cx="12192000" cy="6790099"/>
          </a:xfrm>
          <a:prstGeom prst="rect">
            <a:avLst/>
          </a:prstGeom>
        </p:spPr>
      </p:pic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"/>
            <a:ext cx="11234058" cy="6858000"/>
          </a:xfrm>
        </p:spPr>
        <p:txBody>
          <a:bodyPr wrap="square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30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Com uma rede de lojas de departamento em todo o Brasil, as Lojas Renner inovam nas práticas de gestão do consumo de água, com instalação de cisternas que reduzem o consumo em, aproximadamente, 55%. Em vista disso, mais de 100, de 528 lojas, já funcionam com a adoção de práticas sustentáveis no consumo de água.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3000" dirty="0">
              <a:effectLst/>
              <a:latin typeface="Elephant" panose="020209040905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30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No ano de 2018, a rede também lançou uma coleção com peças feitas a partir de fios reutilizados de sobras de tecidos, diminuindo o consumo de água em 44%. Em 2019, o monitoramento do consumo foi feito de maneira mais rigorosa, a fim de reduzir o consumo cada vez mais.</a:t>
            </a:r>
          </a:p>
        </p:txBody>
      </p:sp>
      <p:sp>
        <p:nvSpPr>
          <p:cNvPr id="6" name="Espaço Reservado para o Número do Slide 5" hidden="1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9254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4264082-611F-8D7B-944B-012998590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6858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pt-BR" kern="1200" dirty="0">
                <a:latin typeface="Elephant" panose="02020904090505020303" pitchFamily="18" charset="0"/>
              </a:rPr>
              <a:t>L’ORÉAL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3946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2C194D9-1AD3-89C0-74B1-76DAF59AF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"/>
            <a:ext cx="11234058" cy="6858000"/>
          </a:xfrm>
        </p:spPr>
        <p:txBody>
          <a:bodyPr wrap="square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30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A multinacional francesa, também em operação no Brasil, criou um centro de extração de polpa de cupuaçu, que é uma importante fonte de renda para famílias da região. Além disso, foi criado o programa “Fornecimento Solidário”, em que mais de 180 famílias são ajudadas com a instalação de equipamentos e capacitação profissional.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3000" dirty="0">
              <a:effectLst/>
              <a:latin typeface="Elephant" panose="020209040905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30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Ainda assim, a L’Oréal está trabalhando para que nenhuma de suas produções causem impactos negativos ao meio ambiente depois de 2020. Com isso, a empresa já utiliza 98% de óleo de soja sustentável, originado em áreas sem risco de desmatamento.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2400" dirty="0">
              <a:effectLst/>
              <a:latin typeface="Elephant" panose="020209040905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o Número do Slide 5" hidden="1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6741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B636654-9573-49D3-B058-C2E21B60E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815804" cy="6858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marL="0" rtl="0">
              <a:lnSpc>
                <a:spcPct val="150000"/>
              </a:lnSpc>
            </a:pPr>
            <a:r>
              <a:rPr lang="pt-BR" sz="5000" dirty="0">
                <a:latin typeface="Elephant" panose="02020904090505020303" pitchFamily="18" charset="0"/>
              </a:rPr>
              <a:t>ANDARILHO DA LUZ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4992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B636654-9573-49D3-B058-C2E21B60E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0"/>
            <a:ext cx="12192000" cy="6858000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marL="0" rtl="0">
              <a:lnSpc>
                <a:spcPct val="150000"/>
              </a:lnSpc>
            </a:pPr>
            <a:r>
              <a:rPr lang="pt-BR" sz="2800" dirty="0">
                <a:latin typeface="Elephant" panose="02020904090505020303" pitchFamily="18" charset="0"/>
              </a:rPr>
              <a:t>	Com o objetivo de gerar renda para moradores de pontos turísticos das cidades, bem como vivenciar sua cultura entre as viagens, a empresa oferece guias de turismo que realizam caminhadas na natureza em cidades mineiras, como Serro e Diamantina, por exemplo.</a:t>
            </a:r>
            <a:br>
              <a:rPr lang="pt-BR" sz="2800" dirty="0">
                <a:latin typeface="Elephant" panose="02020904090505020303" pitchFamily="18" charset="0"/>
              </a:rPr>
            </a:br>
            <a:br>
              <a:rPr lang="pt-BR" sz="2800" dirty="0">
                <a:latin typeface="Elephant" panose="02020904090505020303" pitchFamily="18" charset="0"/>
              </a:rPr>
            </a:br>
            <a:r>
              <a:rPr lang="pt-BR" sz="2800" dirty="0">
                <a:latin typeface="Elephant" panose="02020904090505020303" pitchFamily="18" charset="0"/>
              </a:rPr>
              <a:t>	Nessas viagens, os turistas podem se hospedar na casa de moradores locais, participando da rotina dos vilarejos. Portanto, o projeto atua na propagação da cultura empreendedora na comunidade, apoia a gestão e infraestrutura de negócios locais e estabelece parcerias, contribuindo para a economia local.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37860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2E027C2-0261-734A-8180-3474E024E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815804" cy="6858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marL="0" rtl="0">
              <a:lnSpc>
                <a:spcPct val="150000"/>
              </a:lnSpc>
            </a:pPr>
            <a:r>
              <a:rPr lang="pt-BR" sz="5000" dirty="0">
                <a:latin typeface="Elephant" panose="02020904090505020303" pitchFamily="18" charset="0"/>
              </a:rPr>
              <a:t>TIPOS DE SUSTENTABILIDADE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20560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6F89FB2-B053-73EA-4D66-D47E84532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5" name="Tabela 5">
            <a:extLst>
              <a:ext uri="{FF2B5EF4-FFF2-40B4-BE49-F238E27FC236}">
                <a16:creationId xmlns:a16="http://schemas.microsoft.com/office/drawing/2014/main" id="{C26D97AC-728F-0C91-E0CD-43FEE1EA6E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4855367"/>
              </p:ext>
            </p:extLst>
          </p:nvPr>
        </p:nvGraphicFramePr>
        <p:xfrm>
          <a:off x="0" y="716280"/>
          <a:ext cx="12191999" cy="542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4348">
                  <a:extLst>
                    <a:ext uri="{9D8B030D-6E8A-4147-A177-3AD203B41FA5}">
                      <a16:colId xmlns:a16="http://schemas.microsoft.com/office/drawing/2014/main" val="4248651008"/>
                    </a:ext>
                  </a:extLst>
                </a:gridCol>
                <a:gridCol w="3159217">
                  <a:extLst>
                    <a:ext uri="{9D8B030D-6E8A-4147-A177-3AD203B41FA5}">
                      <a16:colId xmlns:a16="http://schemas.microsoft.com/office/drawing/2014/main" val="2879303295"/>
                    </a:ext>
                  </a:extLst>
                </a:gridCol>
                <a:gridCol w="3159217">
                  <a:extLst>
                    <a:ext uri="{9D8B030D-6E8A-4147-A177-3AD203B41FA5}">
                      <a16:colId xmlns:a16="http://schemas.microsoft.com/office/drawing/2014/main" val="1533394753"/>
                    </a:ext>
                  </a:extLst>
                </a:gridCol>
                <a:gridCol w="3159217">
                  <a:extLst>
                    <a:ext uri="{9D8B030D-6E8A-4147-A177-3AD203B41FA5}">
                      <a16:colId xmlns:a16="http://schemas.microsoft.com/office/drawing/2014/main" val="1885522067"/>
                    </a:ext>
                  </a:extLst>
                </a:gridCol>
              </a:tblGrid>
              <a:tr h="168523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pt-BR" sz="2000" dirty="0">
                          <a:effectLst/>
                          <a:latin typeface="Elephant" panose="02020904090505020303" pitchFamily="18" charset="0"/>
                        </a:rPr>
                        <a:t>SUSTENTABILIDADE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pt-BR" sz="2000" dirty="0">
                          <a:effectLst/>
                          <a:latin typeface="Elephant" panose="02020904090505020303" pitchFamily="18" charset="0"/>
                        </a:rPr>
                        <a:t> AMBIENTAL</a:t>
                      </a:r>
                    </a:p>
                    <a:p>
                      <a:endParaRPr lang="pt-BR" sz="2000" dirty="0">
                        <a:latin typeface="Elephant" panose="020209040905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pt-BR" sz="2000" dirty="0">
                          <a:effectLst/>
                          <a:latin typeface="Elephant" panose="02020904090505020303" pitchFamily="18" charset="0"/>
                        </a:rPr>
                        <a:t>SUSTENTABILIDADE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pt-BR" sz="2000" dirty="0">
                          <a:effectLst/>
                          <a:latin typeface="Elephant" panose="02020904090505020303" pitchFamily="18" charset="0"/>
                        </a:rPr>
                        <a:t> SOCIAL</a:t>
                      </a:r>
                    </a:p>
                    <a:p>
                      <a:endParaRPr lang="pt-BR" sz="2000" dirty="0">
                        <a:latin typeface="Elephant" panose="020209040905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pt-BR" sz="2000" dirty="0">
                          <a:effectLst/>
                          <a:latin typeface="Elephant" panose="02020904090505020303" pitchFamily="18" charset="0"/>
                        </a:rPr>
                        <a:t>SUSTENTABILIDADE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pt-BR" sz="2000" dirty="0">
                          <a:effectLst/>
                          <a:latin typeface="Elephant" panose="02020904090505020303" pitchFamily="18" charset="0"/>
                        </a:rPr>
                        <a:t> EMPRESARIAL</a:t>
                      </a:r>
                    </a:p>
                    <a:p>
                      <a:endParaRPr lang="pt-BR" sz="2000" dirty="0">
                        <a:latin typeface="Elephant" panose="020209040905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pt-BR" sz="2000" dirty="0">
                          <a:effectLst/>
                          <a:latin typeface="Elephant" panose="02020904090505020303" pitchFamily="18" charset="0"/>
                        </a:rPr>
                        <a:t>SUSTENTABILIDADE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pt-BR" sz="2000" dirty="0">
                          <a:effectLst/>
                          <a:latin typeface="Elephant" panose="02020904090505020303" pitchFamily="18" charset="0"/>
                        </a:rPr>
                        <a:t> ECONÔMICA</a:t>
                      </a:r>
                    </a:p>
                    <a:p>
                      <a:endParaRPr lang="pt-BR" sz="2000" dirty="0">
                        <a:latin typeface="Elephant" panose="020209040905050203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28884"/>
                  </a:ext>
                </a:extLst>
              </a:tr>
              <a:tr h="661410"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A Sustentabilidade ambiental abrange a conservação e a manutenção do meio ambiente.</a:t>
                      </a:r>
                      <a:endParaRPr lang="pt-BR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A sustentabilidade social sugere a igualdade dos indivíduos, baseado no bem estar da população.</a:t>
                      </a:r>
                      <a:endParaRPr lang="pt-BR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Tem como objetivo fazer com que a empresa possua uma postura de responsabilidade com os valores ambientais e sociais. Além de fundamentada na preservação do meio ambiente e melhoria da qualidade de vida das pessoas.</a:t>
                      </a:r>
                      <a:endParaRPr lang="pt-BR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A sustentabilidade econômica é fundamentada num modelo de gestão sustentável. Isso implica na gestão de adequada dos recursos naturais, que objetivam o crescimento econômico, o desenvolvimento social e melhoria da distribuição de renda</a:t>
                      </a:r>
                      <a:r>
                        <a:rPr lang="pt-BR" sz="1800" b="0" i="0" kern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.</a:t>
                      </a:r>
                      <a:endParaRPr lang="pt-BR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0085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8993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C610981E-3FC8-33A4-99C3-C078764E3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"/>
            <a:ext cx="5934269" cy="6858000"/>
          </a:xfrm>
        </p:spPr>
        <p:txBody>
          <a:bodyPr wrap="square" rtlCol="0">
            <a:norm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2">
                    <a:alpha val="60000"/>
                  </a:schemeClr>
                </a:solidFill>
                <a:latin typeface="Elephant" panose="02020904090505020303" pitchFamily="18" charset="0"/>
              </a:rPr>
              <a:t>ESCOLHA DO TEMA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2">
                    <a:alpha val="60000"/>
                  </a:schemeClr>
                </a:solidFill>
                <a:latin typeface="Elephant" panose="02020904090505020303" pitchFamily="18" charset="0"/>
              </a:rPr>
              <a:t>O QUE SERÁ O PROJETO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2">
                    <a:alpha val="60000"/>
                  </a:schemeClr>
                </a:solidFill>
                <a:latin typeface="Elephant" panose="02020904090505020303" pitchFamily="18" charset="0"/>
              </a:rPr>
              <a:t>EMPRESAS QUE CONTRIBUEM PARA A SUSTENTABILIDADE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2">
                    <a:alpha val="60000"/>
                  </a:schemeClr>
                </a:solidFill>
                <a:latin typeface="Elephant" panose="02020904090505020303" pitchFamily="18" charset="0"/>
              </a:rPr>
              <a:t>TIPOS DE SUSTENTABILIDADE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2">
                    <a:alpha val="60000"/>
                  </a:schemeClr>
                </a:solidFill>
                <a:latin typeface="Elephant" panose="02020904090505020303" pitchFamily="18" charset="0"/>
              </a:rPr>
              <a:t>TRIPÉ DA SUSTENTABLIDADE</a:t>
            </a:r>
          </a:p>
        </p:txBody>
      </p:sp>
      <p:sp>
        <p:nvSpPr>
          <p:cNvPr id="15" name="Espaço Reservado para o Número do Slide 14" hidden="1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2E027C2-0261-734A-8180-3474E024E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815804" cy="6858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marL="0" rtl="0">
              <a:lnSpc>
                <a:spcPct val="150000"/>
              </a:lnSpc>
            </a:pPr>
            <a:r>
              <a:rPr lang="pt-BR" sz="5000" dirty="0">
                <a:latin typeface="Elephant" panose="02020904090505020303" pitchFamily="18" charset="0"/>
              </a:rPr>
              <a:t>TRIPÉ DA SUSTENTABILIDADE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1918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71AF5F8D-098B-7872-1940-A9810E505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aphicFrame>
        <p:nvGraphicFramePr>
          <p:cNvPr id="8" name="Tabela 8">
            <a:extLst>
              <a:ext uri="{FF2B5EF4-FFF2-40B4-BE49-F238E27FC236}">
                <a16:creationId xmlns:a16="http://schemas.microsoft.com/office/drawing/2014/main" id="{576A41B8-7152-DA3C-1D11-80F0198F6C6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76261753"/>
              </p:ext>
            </p:extLst>
          </p:nvPr>
        </p:nvGraphicFramePr>
        <p:xfrm>
          <a:off x="1" y="1825625"/>
          <a:ext cx="12192000" cy="29159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37920010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8534624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19048877"/>
                    </a:ext>
                  </a:extLst>
                </a:gridCol>
              </a:tblGrid>
              <a:tr h="1029542">
                <a:tc>
                  <a:txBody>
                    <a:bodyPr/>
                    <a:lstStyle/>
                    <a:p>
                      <a:r>
                        <a:rPr lang="pt-BR" sz="3600" dirty="0">
                          <a:latin typeface="Elephant" panose="02020904090505020303" pitchFamily="18" charset="0"/>
                        </a:rPr>
                        <a:t>SOCIAL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3600" dirty="0">
                          <a:latin typeface="Elephant" panose="02020904090505020303" pitchFamily="18" charset="0"/>
                        </a:rPr>
                        <a:t>ECONÔMICO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3600" dirty="0">
                          <a:latin typeface="Elephant" panose="02020904090505020303" pitchFamily="18" charset="0"/>
                        </a:rPr>
                        <a:t>AMBIENTAL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6498595"/>
                  </a:ext>
                </a:extLst>
              </a:tr>
              <a:tr h="1886371"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dk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Engloba as pessoas e suas condições de vida, como educação, saúde, violência, lazer, dentre outros aspectos.</a:t>
                      </a:r>
                      <a:endParaRPr lang="pt-BR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dk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Relacionado com a produção, distribuição e consumo de bens e serviços. A economia deve considerar a questão social e ambiental.</a:t>
                      </a:r>
                      <a:endParaRPr lang="pt-BR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dk1"/>
                          </a:solidFill>
                          <a:effectLst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Refere-se aos recursos naturais do planeta e a forma como são utilizados pela sociedade, comunidades ou empresas.</a:t>
                      </a:r>
                      <a:endParaRPr lang="pt-BR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01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6334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Montanha com por do sol ao fundo&#10;&#10;Descrição gerada automaticamente">
            <a:extLst>
              <a:ext uri="{FF2B5EF4-FFF2-40B4-BE49-F238E27FC236}">
                <a16:creationId xmlns:a16="http://schemas.microsoft.com/office/drawing/2014/main" id="{67CA0F64-E4D1-06D9-BEEE-2002F2FE9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3" name="Subtitle 2">
            <a:extLst>
              <a:ext uri="{FF2B5EF4-FFF2-40B4-BE49-F238E27FC236}">
                <a16:creationId xmlns:a16="http://schemas.microsoft.com/office/drawing/2014/main" id="{53B25489-95FA-6362-E235-61FDA9E4A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7827264" cy="6858001"/>
          </a:xfrm>
        </p:spPr>
        <p:txBody>
          <a:bodyPr/>
          <a:lstStyle/>
          <a:p>
            <a:r>
              <a:rPr lang="pt-BR" sz="2400" dirty="0">
                <a:latin typeface="Elephant" panose="02020904090505020303" pitchFamily="18" charset="0"/>
              </a:rPr>
              <a:t>NOME: Carlos Eduardo </a:t>
            </a:r>
            <a:r>
              <a:rPr lang="pt-BR" sz="2400" dirty="0" err="1">
                <a:latin typeface="Elephant" panose="02020904090505020303" pitchFamily="18" charset="0"/>
              </a:rPr>
              <a:t>Acciarito</a:t>
            </a:r>
            <a:r>
              <a:rPr lang="pt-BR" sz="2400" dirty="0">
                <a:latin typeface="Elephant" panose="02020904090505020303" pitchFamily="18" charset="0"/>
              </a:rPr>
              <a:t> Carneiro</a:t>
            </a:r>
          </a:p>
          <a:p>
            <a:r>
              <a:rPr lang="pt-BR" sz="2400" dirty="0">
                <a:latin typeface="Elephant" panose="02020904090505020303" pitchFamily="18" charset="0"/>
              </a:rPr>
              <a:t>NOME: Gabriel Henrique da Costa Sousa</a:t>
            </a:r>
          </a:p>
          <a:p>
            <a:r>
              <a:rPr lang="pt-BR" sz="2400" dirty="0">
                <a:latin typeface="Elephant" panose="02020904090505020303" pitchFamily="18" charset="0"/>
              </a:rPr>
              <a:t>NOME: Natália Silvestre de Paiva</a:t>
            </a:r>
          </a:p>
          <a:p>
            <a:r>
              <a:rPr lang="pt-BR" sz="2400" dirty="0">
                <a:latin typeface="Elephant" panose="02020904090505020303" pitchFamily="18" charset="0"/>
              </a:rPr>
              <a:t>NOME: Oscar Felipe da Silva</a:t>
            </a:r>
          </a:p>
          <a:p>
            <a:r>
              <a:rPr lang="pt-BR" sz="2400" dirty="0">
                <a:latin typeface="Elephant" panose="02020904090505020303" pitchFamily="18" charset="0"/>
              </a:rPr>
              <a:t>NOME: Pedro Henrique Melo E Silva</a:t>
            </a:r>
            <a:endParaRPr lang="en-US" sz="2400" dirty="0">
              <a:latin typeface="Elephant" panose="02020904090505020303" pitchFamily="18" charset="0"/>
            </a:endParaRPr>
          </a:p>
        </p:txBody>
      </p:sp>
      <p:sp>
        <p:nvSpPr>
          <p:cNvPr id="6" name="Espaço Reservado para o Número do Slide 5" hidden="1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22</a:t>
            </a:fld>
            <a:endParaRPr lang="pt-BR"/>
          </a:p>
        </p:txBody>
      </p:sp>
      <p:sp>
        <p:nvSpPr>
          <p:cNvPr id="38" name="Slide Number Placeholder 8" hidden="1">
            <a:extLst>
              <a:ext uri="{FF2B5EF4-FFF2-40B4-BE49-F238E27FC236}">
                <a16:creationId xmlns:a16="http://schemas.microsoft.com/office/drawing/2014/main" id="{2406C75F-F952-4BA5-F4C1-8010AFC094C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Por do sol atrás de montanha&#10;&#10;Descrição gerada automaticamente com confiança média">
            <a:extLst>
              <a:ext uri="{FF2B5EF4-FFF2-40B4-BE49-F238E27FC236}">
                <a16:creationId xmlns:a16="http://schemas.microsoft.com/office/drawing/2014/main" id="{876E4EF6-4171-4850-DE55-A0B3FFA42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6858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marL="0" indent="0" rtl="0"/>
            <a:r>
              <a:rPr lang="pt-BR" dirty="0">
                <a:latin typeface="Elephant" panose="02020904090505020303" pitchFamily="18" charset="0"/>
              </a:rPr>
              <a:t>ESCOLHA  DO TEMA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Montanha com por do sol ao fundo&#10;&#10;Descrição gerada automaticamente">
            <a:extLst>
              <a:ext uri="{FF2B5EF4-FFF2-40B4-BE49-F238E27FC236}">
                <a16:creationId xmlns:a16="http://schemas.microsoft.com/office/drawing/2014/main" id="{36FEA0BD-FC63-14E8-03F8-54917F722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  <a:noFill/>
        </p:spPr>
      </p:pic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"/>
            <a:ext cx="6640285" cy="6858000"/>
          </a:xfrm>
        </p:spPr>
        <p:txBody>
          <a:bodyPr wrap="square" rtlCol="0">
            <a:normAutofit/>
          </a:bodyPr>
          <a:lstStyle/>
          <a:p>
            <a:pPr>
              <a:spcAft>
                <a:spcPts val="800"/>
              </a:spcAft>
            </a:pPr>
            <a:r>
              <a:rPr lang="pt-BR" sz="2400" dirty="0">
                <a:effectLst/>
                <a:latin typeface="Elephant" panose="02020904090505020303" pitchFamily="18" charset="0"/>
              </a:rPr>
              <a:t>	Escolhemos esse tema por ser um tema amplo e importante. A conscientização das pessoas sobre isso e a importância de se preserva-lo.</a:t>
            </a:r>
          </a:p>
          <a:p>
            <a:pPr>
              <a:spcAft>
                <a:spcPts val="800"/>
              </a:spcAft>
            </a:pPr>
            <a:r>
              <a:rPr lang="pt-BR" sz="2400" dirty="0">
                <a:effectLst/>
                <a:latin typeface="Elephant" panose="02020904090505020303" pitchFamily="18" charset="0"/>
              </a:rPr>
              <a:t>	Veremos o que é sustentabilidade e como hoje as pessoas ajudam o meio ambiente através da sustentabilidade</a:t>
            </a:r>
          </a:p>
        </p:txBody>
      </p:sp>
      <p:sp>
        <p:nvSpPr>
          <p:cNvPr id="6" name="Espaço Reservado para o Número do Slide 5" hidden="1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956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Montanha e céu azul&#10;&#10;Descrição gerada automaticamente">
            <a:extLst>
              <a:ext uri="{FF2B5EF4-FFF2-40B4-BE49-F238E27FC236}">
                <a16:creationId xmlns:a16="http://schemas.microsoft.com/office/drawing/2014/main" id="{5A1C6D26-7A21-B9F4-77CB-7A7432770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797143" cy="6858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marL="0" rtl="0"/>
            <a:r>
              <a:rPr lang="pt-BR" dirty="0">
                <a:solidFill>
                  <a:schemeClr val="tx2">
                    <a:alpha val="60000"/>
                  </a:schemeClr>
                </a:solidFill>
                <a:latin typeface="Elephant" panose="02020904090505020303" pitchFamily="18" charset="0"/>
              </a:rPr>
              <a:t>O QUE SERÁ O PROJETO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7753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A7F764F-DE96-1CAB-6776-AC472D0E1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8584164" cy="6858001"/>
          </a:xfrm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pt-BR" sz="28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Desenvolvemos esse site com o objetivo de proporcionar informações sobre as vantagens da sustentabilidade.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pt-BR" sz="28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Daremos exemplos de sustentabilidade.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pt-BR" sz="28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pt-BR" sz="2800" dirty="0" err="1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</a:t>
            </a:r>
            <a:r>
              <a:rPr lang="pt-BR" sz="28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Sobre tipos de sustentabilidade, e empresas que ajudam na sustentabilidade.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pt-BR" sz="28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Mostraremos a conscientização das pessoas sobre a sustentabilidade.</a:t>
            </a:r>
          </a:p>
        </p:txBody>
      </p:sp>
      <p:sp>
        <p:nvSpPr>
          <p:cNvPr id="6" name="Espaço Reservado para o Número do Slide 5" hidden="1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5285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Desenho de rosto de pessoa visto de perto&#10;&#10;Descrição gerada automaticamente com confiança baixa">
            <a:extLst>
              <a:ext uri="{FF2B5EF4-FFF2-40B4-BE49-F238E27FC236}">
                <a16:creationId xmlns:a16="http://schemas.microsoft.com/office/drawing/2014/main" id="{6AC08E53-2723-D591-EE11-92F78C7D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815804" cy="6858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marL="0" rtl="0">
              <a:lnSpc>
                <a:spcPct val="150000"/>
              </a:lnSpc>
            </a:pPr>
            <a:r>
              <a:rPr lang="pt-BR" sz="5000" dirty="0">
                <a:latin typeface="Elephant" panose="02020904090505020303" pitchFamily="18" charset="0"/>
              </a:rPr>
              <a:t>EMPRESAS QUE</a:t>
            </a:r>
            <a:br>
              <a:rPr lang="pt-BR" sz="5000" dirty="0">
                <a:latin typeface="Elephant" panose="02020904090505020303" pitchFamily="18" charset="0"/>
              </a:rPr>
            </a:br>
            <a:r>
              <a:rPr lang="pt-BR" sz="5000" dirty="0">
                <a:latin typeface="Elephant" panose="02020904090505020303" pitchFamily="18" charset="0"/>
              </a:rPr>
              <a:t>CONTRIBUEM PARA A SUSTENTABILIDADE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625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EC590B6-4311-AC26-B11C-8FA480E29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685800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marL="0" rtl="0"/>
            <a:r>
              <a:rPr lang="pt-BR" dirty="0">
                <a:latin typeface="Elephant" panose="02020904090505020303" pitchFamily="18" charset="0"/>
              </a:rPr>
              <a:t>BANCO DO BRASIL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7137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6F724B6-4571-37E6-B2FA-BB3FC2406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"/>
            <a:ext cx="11234058" cy="6858000"/>
          </a:xfrm>
        </p:spPr>
        <p:txBody>
          <a:bodyPr wrap="square" rtlCol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Classificado em 9º lugar no Top 100 empresas mais sustentáveis do mundo, o Banco do Brasil tornou-se pioneiro como instituição bancária a ser abastecida por meio de energia solar.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2400" dirty="0">
              <a:effectLst/>
              <a:latin typeface="Elephant" panose="020209040905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Em Porteirinha, no norte de Minas Gerais, foi construída uma usina solar com capacidade de geração de 14 </a:t>
            </a:r>
            <a:r>
              <a:rPr lang="pt-BR" sz="2400" dirty="0" err="1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GWh</a:t>
            </a:r>
            <a:r>
              <a:rPr lang="pt-BR" sz="24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para realizar o abastecimento de 100 agências do banco, somente no estado mineiro, viabilizando uma economia de R$ 80 milhões em 12 anos.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2400" dirty="0">
              <a:effectLst/>
              <a:latin typeface="Elephant" panose="020209040905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Elephant" panose="020209040905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Essa usina solar foi constituída por 9 mil placas solares, que ocupam uma área de 20 hectares, com consumo médio mensal de 2.400 kWh. Além disso, ela possibilitará a redução de 58% da conta de luz das agências bancárias em Minas Gerais e irá reduzir a emissão de dióxido de carbono (CO2) em mil toneladas por ano.</a:t>
            </a:r>
          </a:p>
        </p:txBody>
      </p:sp>
      <p:sp>
        <p:nvSpPr>
          <p:cNvPr id="6" name="Espaço Reservado para o Número do Slide 5" hidden="1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33046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4352.tgt.Office_50300831_TF33713516_Win32_OJ112196127" id="{5B02CB13-25F9-43E9-A3EC-2B08C0871AF2}" vid="{20DE5CB8-F2DD-40E1-8F79-272B0808BA13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1009</Words>
  <Application>Microsoft Office PowerPoint</Application>
  <PresentationFormat>Widescreen</PresentationFormat>
  <Paragraphs>118</Paragraphs>
  <Slides>22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22</vt:i4>
      </vt:variant>
    </vt:vector>
  </HeadingPairs>
  <TitlesOfParts>
    <vt:vector size="31" baseType="lpstr">
      <vt:lpstr>Arial</vt:lpstr>
      <vt:lpstr>Arial Black</vt:lpstr>
      <vt:lpstr>Calibri</vt:lpstr>
      <vt:lpstr>Calibri Light</vt:lpstr>
      <vt:lpstr>Elephant</vt:lpstr>
      <vt:lpstr>Gill Sans MT</vt:lpstr>
      <vt:lpstr>Walbaum Display</vt:lpstr>
      <vt:lpstr>Tema do Office</vt:lpstr>
      <vt:lpstr>3DFloatVTI</vt:lpstr>
      <vt:lpstr>SUSTENTABILIDADE</vt:lpstr>
      <vt:lpstr>Apresentação do PowerPoint</vt:lpstr>
      <vt:lpstr>ESCOLHA  DO TEMA</vt:lpstr>
      <vt:lpstr>Apresentação do PowerPoint</vt:lpstr>
      <vt:lpstr>O QUE SERÁ O PROJETO</vt:lpstr>
      <vt:lpstr>Apresentação do PowerPoint</vt:lpstr>
      <vt:lpstr>EMPRESAS QUE CONTRIBUEM PARA A SUSTENTABILIDADE</vt:lpstr>
      <vt:lpstr>BANCO DO BRASIL</vt:lpstr>
      <vt:lpstr>Apresentação do PowerPoint</vt:lpstr>
      <vt:lpstr>NATURA</vt:lpstr>
      <vt:lpstr>Apresentação do PowerPoint</vt:lpstr>
      <vt:lpstr>RENNER</vt:lpstr>
      <vt:lpstr>Apresentação do PowerPoint</vt:lpstr>
      <vt:lpstr>L’ORÉAL</vt:lpstr>
      <vt:lpstr>Apresentação do PowerPoint</vt:lpstr>
      <vt:lpstr>ANDARILHO DA LUZ</vt:lpstr>
      <vt:lpstr> Com o objetivo de gerar renda para moradores de pontos turísticos das cidades, bem como vivenciar sua cultura entre as viagens, a empresa oferece guias de turismo que realizam caminhadas na natureza em cidades mineiras, como Serro e Diamantina, por exemplo.   Nessas viagens, os turistas podem se hospedar na casa de moradores locais, participando da rotina dos vilarejos. Portanto, o projeto atua na propagação da cultura empreendedora na comunidade, apoia a gestão e infraestrutura de negócios locais e estabelece parcerias, contribuindo para a economia local.</vt:lpstr>
      <vt:lpstr>TIPOS DE SUSTENTABILIDADE</vt:lpstr>
      <vt:lpstr>Apresentação do PowerPoint</vt:lpstr>
      <vt:lpstr>TRIPÉ DA SUSTENTABILIDADE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SUSTENTABILIDADE</dc:title>
  <dc:creator>PEDRO HENRIQUE MELO E SILVA</dc:creator>
  <cp:lastModifiedBy>PEDRO HENRIQUE MELO E SILVA</cp:lastModifiedBy>
  <cp:revision>1</cp:revision>
  <dcterms:created xsi:type="dcterms:W3CDTF">2022-05-15T15:24:11Z</dcterms:created>
  <dcterms:modified xsi:type="dcterms:W3CDTF">2022-05-15T16:35:50Z</dcterms:modified>
</cp:coreProperties>
</file>

<file path=docProps/thumbnail.jpeg>
</file>